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9" r:id="rId2"/>
    <p:sldId id="261" r:id="rId3"/>
    <p:sldId id="262" r:id="rId4"/>
    <p:sldId id="287" r:id="rId5"/>
    <p:sldId id="305" r:id="rId6"/>
    <p:sldId id="306" r:id="rId7"/>
    <p:sldId id="289" r:id="rId8"/>
    <p:sldId id="290" r:id="rId9"/>
    <p:sldId id="291" r:id="rId10"/>
    <p:sldId id="295" r:id="rId11"/>
    <p:sldId id="292" r:id="rId12"/>
    <p:sldId id="308" r:id="rId13"/>
    <p:sldId id="294" r:id="rId14"/>
    <p:sldId id="296" r:id="rId15"/>
    <p:sldId id="302" r:id="rId16"/>
    <p:sldId id="304" r:id="rId17"/>
    <p:sldId id="297" r:id="rId18"/>
    <p:sldId id="298" r:id="rId19"/>
    <p:sldId id="299" r:id="rId20"/>
    <p:sldId id="307" r:id="rId21"/>
    <p:sldId id="300" r:id="rId22"/>
    <p:sldId id="301" r:id="rId23"/>
  </p:sldIdLst>
  <p:sldSz cx="9144000" cy="5143500" type="screen16x9"/>
  <p:notesSz cx="6858000" cy="9144000"/>
  <p:embeddedFontLst>
    <p:embeddedFont>
      <p:font typeface="Dosis" charset="0"/>
      <p:regular r:id="rId25"/>
      <p:bold r:id="rId26"/>
    </p:embeddedFont>
    <p:embeddedFont>
      <p:font typeface="Cambria Math" pitchFamily="18" charset="0"/>
      <p:regular r:id="rId27"/>
    </p:embeddedFont>
    <p:embeddedFont>
      <p:font typeface="Source Sans Pro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FBB"/>
    <a:srgbClr val="0DB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5D44B27-F497-4CB3-9930-24C87F91B5C2}">
  <a:tblStyle styleId="{25D44B27-F497-4CB3-9930-24C87F91B5C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932" y="-7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2413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8206680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ACTIVITY RECOGNITION </a:t>
            </a:r>
            <a:br>
              <a:rPr lang="en" sz="4000" dirty="0" smtClean="0"/>
            </a:br>
            <a:r>
              <a:rPr lang="en" sz="4000" dirty="0" smtClean="0"/>
              <a:t>IN SMART HOME ENVIRONMENTS </a:t>
            </a:r>
            <a:endParaRPr lang="en" sz="4000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7846640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dirty="0" smtClean="0"/>
              <a:t>CS 284 Mini Project Presentation by Inna Calimbahin</a:t>
            </a:r>
            <a:r>
              <a:rPr lang="en-PH" dirty="0"/>
              <a:t> </a:t>
            </a:r>
            <a:r>
              <a:rPr lang="en-PH" dirty="0" smtClean="0"/>
              <a:t>and Isabelle Tingzon</a:t>
            </a:r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ACTIVITY LABELS</a:t>
            </a:r>
            <a:endParaRPr lang="en-PH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47597" r="35611" b="16744"/>
          <a:stretch/>
        </p:blipFill>
        <p:spPr bwMode="auto">
          <a:xfrm>
            <a:off x="1547663" y="1369894"/>
            <a:ext cx="6224613" cy="350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579862"/>
            <a:ext cx="32403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372200" y="357057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Source Sans Pro" charset="0"/>
              </a:rPr>
              <a:t>← Unlabelled data</a:t>
            </a:r>
            <a:endParaRPr lang="en-PH" sz="18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-440457"/>
            <a:ext cx="4231631" cy="1139999"/>
          </a:xfrm>
        </p:spPr>
        <p:txBody>
          <a:bodyPr/>
          <a:lstStyle/>
          <a:p>
            <a:r>
              <a:rPr lang="en-PH" dirty="0" smtClean="0"/>
              <a:t>CONDITIONAL RANDOM FIELDS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29259" r="5834" b="64445"/>
          <a:stretch/>
        </p:blipFill>
        <p:spPr bwMode="auto">
          <a:xfrm>
            <a:off x="1403648" y="843558"/>
            <a:ext cx="516551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42403" r="5834" b="50934"/>
          <a:stretch/>
        </p:blipFill>
        <p:spPr bwMode="auto">
          <a:xfrm>
            <a:off x="1547664" y="1491630"/>
            <a:ext cx="516551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56613" r="8859" b="35120"/>
          <a:stretch/>
        </p:blipFill>
        <p:spPr bwMode="auto">
          <a:xfrm>
            <a:off x="179512" y="2152898"/>
            <a:ext cx="461196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69426" r="8859" b="24035"/>
          <a:stretch/>
        </p:blipFill>
        <p:spPr bwMode="auto">
          <a:xfrm>
            <a:off x="755576" y="2906762"/>
            <a:ext cx="461196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79063" r="8859" b="14275"/>
          <a:stretch/>
        </p:blipFill>
        <p:spPr bwMode="auto">
          <a:xfrm>
            <a:off x="467544" y="3651870"/>
            <a:ext cx="461196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2" t="77519" r="52035" b="17830"/>
          <a:stretch/>
        </p:blipFill>
        <p:spPr bwMode="auto">
          <a:xfrm>
            <a:off x="1403648" y="4251042"/>
            <a:ext cx="4333921" cy="62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7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mtClean="0"/>
              <a:t>HIDDEN MARKOV MODELS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255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EXPERIMENTAL SETUP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71600" y="1203598"/>
                <a:ext cx="7416824" cy="3387899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PH" sz="2000" dirty="0" smtClean="0"/>
                  <a:t>Sensor </a:t>
                </a:r>
                <a:r>
                  <a:rPr lang="en-PH" sz="2000" dirty="0"/>
                  <a:t>data </a:t>
                </a:r>
                <a:r>
                  <a:rPr lang="en-PH" sz="2000" dirty="0" smtClean="0"/>
                  <a:t>stream were segmented </a:t>
                </a:r>
                <a:r>
                  <a:rPr lang="en-PH" sz="2000" dirty="0"/>
                  <a:t>into time slices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dirty="0" smtClean="0">
                        <a:latin typeface="Cambria Math"/>
                      </a:rPr>
                      <m:t>Δ</m:t>
                    </m:r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  <m:r>
                      <a:rPr lang="en-PH" sz="2000" b="0" i="1" dirty="0" smtClean="0">
                        <a:latin typeface="Cambria Math"/>
                      </a:rPr>
                      <m:t>=</m:t>
                    </m:r>
                    <m:r>
                      <a:rPr lang="en-PH" sz="2000" i="1" dirty="0" smtClean="0">
                        <a:latin typeface="Cambria Math"/>
                      </a:rPr>
                      <m:t>60</m:t>
                    </m:r>
                  </m:oMath>
                </a14:m>
                <a:r>
                  <a:rPr lang="en-PH" sz="2000" dirty="0" smtClean="0"/>
                  <a:t> seconds. </a:t>
                </a:r>
              </a:p>
              <a:p>
                <a:pPr>
                  <a:buNone/>
                </a:pPr>
                <a:endParaRPr lang="en-PH" sz="2000" dirty="0" smtClean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PH" sz="2000" dirty="0" smtClean="0"/>
                  <a:t>After segmentation,</a:t>
                </a:r>
              </a:p>
              <a:p>
                <a:pPr marL="712788">
                  <a:spcAft>
                    <a:spcPts val="600"/>
                  </a:spcAft>
                </a:pPr>
                <a:r>
                  <a:rPr lang="en-PH" sz="2000" dirty="0"/>
                  <a:t>	</a:t>
                </a:r>
                <a:r>
                  <a:rPr lang="en-PH" sz="2000" dirty="0" smtClean="0"/>
                  <a:t>20,455 time </a:t>
                </a:r>
                <a:r>
                  <a:rPr lang="en-PH" sz="2000" dirty="0"/>
                  <a:t>slices for </a:t>
                </a:r>
                <a:r>
                  <a:rPr lang="en-PH" sz="2000" dirty="0" err="1" smtClean="0"/>
                  <a:t>OrdonezA</a:t>
                </a:r>
                <a:r>
                  <a:rPr lang="en-PH" sz="2000" dirty="0" smtClean="0"/>
                  <a:t> </a:t>
                </a:r>
                <a:endParaRPr lang="en-PH" sz="2000" dirty="0"/>
              </a:p>
              <a:p>
                <a:pPr marL="712788">
                  <a:spcAft>
                    <a:spcPts val="600"/>
                  </a:spcAft>
                </a:pPr>
                <a:r>
                  <a:rPr lang="en-PH" sz="2000" dirty="0" smtClean="0"/>
                  <a:t>	30,469 </a:t>
                </a:r>
                <a:r>
                  <a:rPr lang="en-PH" sz="2000" dirty="0"/>
                  <a:t>time </a:t>
                </a:r>
                <a:r>
                  <a:rPr lang="en-PH" sz="2000" dirty="0" smtClean="0"/>
                  <a:t>slices for </a:t>
                </a:r>
                <a:r>
                  <a:rPr lang="en-PH" sz="2000" dirty="0" err="1" smtClean="0"/>
                  <a:t>OrdonezB</a:t>
                </a:r>
                <a:endParaRPr lang="en-PH" sz="2000" dirty="0" smtClean="0"/>
              </a:p>
              <a:p>
                <a:pPr>
                  <a:buNone/>
                </a:pPr>
                <a:endParaRPr lang="en-PH" sz="2000" dirty="0" smtClean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PH" sz="2000" dirty="0" smtClean="0"/>
                  <a:t>If we remove unlabelled/“Idle” data:</a:t>
                </a:r>
              </a:p>
              <a:p>
                <a:pPr marL="712788" indent="180975">
                  <a:spcAft>
                    <a:spcPts val="600"/>
                  </a:spcAft>
                </a:pPr>
                <a:r>
                  <a:rPr lang="en-PH" sz="2000" dirty="0" smtClean="0"/>
                  <a:t>19,629 </a:t>
                </a:r>
                <a:r>
                  <a:rPr lang="en-PH" sz="2000" dirty="0"/>
                  <a:t>time slices </a:t>
                </a:r>
                <a:r>
                  <a:rPr lang="en-PH" sz="2000" dirty="0" err="1" smtClean="0"/>
                  <a:t>for”OrdonezA</a:t>
                </a:r>
                <a:r>
                  <a:rPr lang="en-PH" sz="2000" dirty="0" smtClean="0"/>
                  <a:t>”</a:t>
                </a:r>
              </a:p>
              <a:p>
                <a:pPr marL="712788" indent="180975">
                  <a:spcAft>
                    <a:spcPts val="600"/>
                  </a:spcAft>
                </a:pPr>
                <a:r>
                  <a:rPr lang="en-PH" sz="2000" dirty="0" smtClean="0"/>
                  <a:t> </a:t>
                </a:r>
                <a:r>
                  <a:rPr lang="en-PH" sz="2000" dirty="0"/>
                  <a:t>27,235 </a:t>
                </a:r>
                <a:r>
                  <a:rPr lang="en-PH" sz="2000" dirty="0" smtClean="0"/>
                  <a:t>time slices </a:t>
                </a:r>
                <a:r>
                  <a:rPr lang="en-PH" sz="2000" dirty="0"/>
                  <a:t>for dataset ”</a:t>
                </a:r>
                <a:r>
                  <a:rPr lang="en-PH" sz="2000" dirty="0" err="1"/>
                  <a:t>OrdonezB</a:t>
                </a:r>
                <a:r>
                  <a:rPr lang="en-PH" sz="2000" dirty="0"/>
                  <a:t>”.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1600" y="1203598"/>
                <a:ext cx="7416824" cy="3387899"/>
              </a:xfrm>
              <a:blipFill rotWithShape="1">
                <a:blip r:embed="rId2"/>
                <a:stretch>
                  <a:fillRect l="-822" b="-86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9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FEATURE REPRESENTATION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203598"/>
            <a:ext cx="8048056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Raw sensor representation -</a:t>
            </a:r>
            <a:r>
              <a:rPr lang="en-PH" sz="2000" dirty="0" smtClean="0"/>
              <a:t>produces sensor data </a:t>
            </a:r>
            <a:r>
              <a:rPr lang="en-PH" sz="2000" dirty="0"/>
              <a:t>as it was received from the WSN, i.e. value is </a:t>
            </a:r>
            <a:r>
              <a:rPr lang="en-PH" sz="2000" dirty="0" smtClean="0"/>
              <a:t>1 if </a:t>
            </a:r>
            <a:r>
              <a:rPr lang="en-PH" sz="2000" dirty="0"/>
              <a:t>sensor is active, else 0.</a:t>
            </a:r>
          </a:p>
          <a:p>
            <a:pPr marL="342900" indent="-342900">
              <a:spcAft>
                <a:spcPts val="6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Last sensor representation – </a:t>
            </a:r>
            <a:r>
              <a:rPr lang="en-PH" sz="2000" dirty="0" smtClean="0"/>
              <a:t>indicates which </a:t>
            </a:r>
            <a:r>
              <a:rPr lang="en-PH" sz="2000" dirty="0"/>
              <a:t>sensor fired last. </a:t>
            </a:r>
            <a:endParaRPr lang="en-PH" sz="2000" dirty="0" smtClean="0"/>
          </a:p>
          <a:p>
            <a:pPr marL="712788" lvl="1" indent="-350838">
              <a:spcAft>
                <a:spcPts val="1200"/>
              </a:spcAft>
            </a:pPr>
            <a:r>
              <a:rPr lang="en-PH" sz="1800" dirty="0" smtClean="0"/>
              <a:t>The sensor </a:t>
            </a:r>
            <a:r>
              <a:rPr lang="en-PH" sz="1800" dirty="0"/>
              <a:t>that changed its state last continues to produce </a:t>
            </a:r>
            <a:r>
              <a:rPr lang="en-PH" sz="1800" dirty="0" smtClean="0"/>
              <a:t>a 1 </a:t>
            </a:r>
            <a:r>
              <a:rPr lang="en-PH" sz="1800" dirty="0"/>
              <a:t>and only changes to 0 when </a:t>
            </a:r>
            <a:r>
              <a:rPr lang="en-PH" sz="1800" dirty="0" smtClean="0"/>
              <a:t>another sensor changes its state to 1.</a:t>
            </a:r>
            <a:endParaRPr lang="en-PH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5" t="61861" r="27267" b="16124"/>
          <a:stretch/>
        </p:blipFill>
        <p:spPr bwMode="auto">
          <a:xfrm>
            <a:off x="1763688" y="3219822"/>
            <a:ext cx="546398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1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RAW SENSOR REPRESENTATION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40668"/>
              </p:ext>
            </p:extLst>
          </p:nvPr>
        </p:nvGraphicFramePr>
        <p:xfrm>
          <a:off x="971600" y="1419622"/>
          <a:ext cx="7344816" cy="3470488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40160"/>
                <a:gridCol w="1224136"/>
                <a:gridCol w="792088"/>
                <a:gridCol w="576064"/>
                <a:gridCol w="576064"/>
                <a:gridCol w="576064"/>
                <a:gridCol w="648072"/>
                <a:gridCol w="1512168"/>
              </a:tblGrid>
              <a:tr h="353911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3911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3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4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5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462722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 smtClean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 smtClean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72200" y="97770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>
                <a:latin typeface="Source Sans Pro" charset="0"/>
              </a:rPr>
              <a:t>Main Door Sensor</a:t>
            </a:r>
            <a:endParaRPr lang="en-PH" dirty="0">
              <a:latin typeface="Source Sans Pro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436096" y="1131590"/>
            <a:ext cx="936104" cy="79208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56950"/>
              </p:ext>
            </p:extLst>
          </p:nvPr>
        </p:nvGraphicFramePr>
        <p:xfrm>
          <a:off x="971600" y="1419622"/>
          <a:ext cx="7344816" cy="3397774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40160"/>
                <a:gridCol w="1224136"/>
                <a:gridCol w="792088"/>
                <a:gridCol w="576064"/>
                <a:gridCol w="576064"/>
                <a:gridCol w="576064"/>
                <a:gridCol w="648072"/>
                <a:gridCol w="1512168"/>
              </a:tblGrid>
              <a:tr h="353911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3911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3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4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5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462722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54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72200" y="97770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>
                <a:latin typeface="Source Sans Pro" charset="0"/>
              </a:rPr>
              <a:t>Main Door Sensor</a:t>
            </a:r>
            <a:endParaRPr lang="en-PH" dirty="0">
              <a:latin typeface="Source Sans Pro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436096" y="1131590"/>
            <a:ext cx="936104" cy="79208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159623" cy="1139999"/>
          </a:xfrm>
        </p:spPr>
        <p:txBody>
          <a:bodyPr/>
          <a:lstStyle/>
          <a:p>
            <a:r>
              <a:rPr lang="en-PH" dirty="0" smtClean="0"/>
              <a:t>LAST SENSOR REPRESENTATION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694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7688015" cy="1139999"/>
          </a:xfrm>
        </p:spPr>
        <p:txBody>
          <a:bodyPr/>
          <a:lstStyle/>
          <a:p>
            <a:r>
              <a:rPr lang="en-PH" dirty="0" smtClean="0"/>
              <a:t>PERFORMANCE MEASURE:  F-MEASURE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275606"/>
            <a:ext cx="5167735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nature of the dataset → severe class imbalance</a:t>
            </a:r>
          </a:p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Accuracy may not be a suitable performance measure.</a:t>
            </a:r>
          </a:p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F-Measure considers correct classification of each class as equally important.  </a:t>
            </a:r>
          </a:p>
          <a:p>
            <a:pPr marL="342900" indent="-342900">
              <a:spcAft>
                <a:spcPts val="1200"/>
              </a:spcAft>
            </a:pPr>
            <a:endParaRPr lang="en-PH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146" name="Picture 2" descr="C:\Users\Issa Tingzon\Desktop\CS284-mini-project\Report\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57959"/>
            <a:ext cx="2520280" cy="212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6" t="47287" r="33634" b="43101"/>
          <a:stretch/>
        </p:blipFill>
        <p:spPr bwMode="auto">
          <a:xfrm>
            <a:off x="1115616" y="3072247"/>
            <a:ext cx="3400749" cy="79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62732" r="36919" b="28409"/>
          <a:stretch/>
        </p:blipFill>
        <p:spPr bwMode="auto">
          <a:xfrm>
            <a:off x="1238587" y="4121443"/>
            <a:ext cx="2469317" cy="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73973" r="36919" b="14787"/>
          <a:stretch/>
        </p:blipFill>
        <p:spPr bwMode="auto">
          <a:xfrm>
            <a:off x="3959932" y="4084784"/>
            <a:ext cx="2412268" cy="9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7" t="59942" r="33343" b="29998"/>
          <a:stretch/>
        </p:blipFill>
        <p:spPr bwMode="auto">
          <a:xfrm>
            <a:off x="5118949" y="3075806"/>
            <a:ext cx="2477387" cy="68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1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VALIDATION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491630"/>
            <a:ext cx="7255968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Leave-one-day-out approach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takes </a:t>
            </a:r>
            <a:r>
              <a:rPr lang="en-PH" sz="2000" dirty="0"/>
              <a:t>one </a:t>
            </a:r>
            <a:r>
              <a:rPr lang="en-PH" sz="2000" dirty="0" smtClean="0"/>
              <a:t>full day </a:t>
            </a:r>
            <a:r>
              <a:rPr lang="en-PH" sz="2000" dirty="0"/>
              <a:t>of sensor readings as the test set and uses the </a:t>
            </a:r>
            <a:r>
              <a:rPr lang="en-PH" sz="2000" dirty="0" smtClean="0"/>
              <a:t>remaining sensor </a:t>
            </a:r>
            <a:r>
              <a:rPr lang="en-PH" sz="2000" dirty="0"/>
              <a:t>readings as the training </a:t>
            </a:r>
            <a:r>
              <a:rPr lang="en-PH" sz="2000" dirty="0" smtClean="0"/>
              <a:t>set.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process </a:t>
            </a:r>
            <a:r>
              <a:rPr lang="en-PH" sz="2000" dirty="0"/>
              <a:t>is repeated </a:t>
            </a:r>
            <a:r>
              <a:rPr lang="en-PH" sz="2000" dirty="0" smtClean="0"/>
              <a:t>for all </a:t>
            </a:r>
            <a:r>
              <a:rPr lang="en-PH" sz="2000" dirty="0"/>
              <a:t>the days and reports the average F-Measure over the </a:t>
            </a:r>
            <a:r>
              <a:rPr lang="en-PH" sz="2000" dirty="0" smtClean="0"/>
              <a:t>total number </a:t>
            </a:r>
            <a:r>
              <a:rPr lang="en-PH" sz="2000" dirty="0"/>
              <a:t>of </a:t>
            </a:r>
            <a:r>
              <a:rPr lang="en-PH" sz="2000" dirty="0" smtClean="0"/>
              <a:t>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OrdonezA</a:t>
            </a:r>
            <a:r>
              <a:rPr lang="en-PH" sz="1800" dirty="0" smtClean="0"/>
              <a:t> – 14 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OrdonezB</a:t>
            </a:r>
            <a:r>
              <a:rPr lang="en-PH" sz="1800" dirty="0" smtClean="0"/>
              <a:t> – 21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8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 t="19770" r="9741" b="36682"/>
          <a:stretch/>
        </p:blipFill>
        <p:spPr bwMode="auto">
          <a:xfrm>
            <a:off x="1403648" y="1255851"/>
            <a:ext cx="6480720" cy="354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6084168" y="3003798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804248" y="335106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84168" y="3939902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6804248" y="4287164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62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thenextsiliconvalley.com/wp-content/uploads/2015/05/ICONMagazine-SmartHomeDema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r="4723"/>
          <a:stretch/>
        </p:blipFill>
        <p:spPr bwMode="auto">
          <a:xfrm>
            <a:off x="5796136" y="2609925"/>
            <a:ext cx="3102348" cy="25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16432" y="411511"/>
            <a:ext cx="4519664" cy="86409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ACTIVITY RECOGNITION FOR HEALTH MONITORING</a:t>
            </a:r>
            <a:endParaRPr lang="en" sz="2800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55576" y="1419622"/>
            <a:ext cx="4464496" cy="3819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Aft>
                <a:spcPts val="1800"/>
              </a:spcAft>
            </a:pPr>
            <a:r>
              <a:rPr lang="en" sz="2000" dirty="0" smtClean="0">
                <a:solidFill>
                  <a:srgbClr val="0DAFBB"/>
                </a:solidFill>
              </a:rPr>
              <a:t>Activities </a:t>
            </a:r>
            <a:r>
              <a:rPr lang="en" sz="2000" dirty="0">
                <a:solidFill>
                  <a:srgbClr val="0DAFBB"/>
                </a:solidFill>
              </a:rPr>
              <a:t>of daily living (ADLs) </a:t>
            </a:r>
            <a:r>
              <a:rPr lang="en" sz="2000" dirty="0"/>
              <a:t>are good indicators of elderly health status</a:t>
            </a:r>
            <a:r>
              <a:rPr lang="en" sz="2000" dirty="0" smtClean="0"/>
              <a:t>. </a:t>
            </a:r>
          </a:p>
          <a:p>
            <a:pPr marL="457200" lvl="0" indent="-228600">
              <a:spcAft>
                <a:spcPts val="1800"/>
              </a:spcAft>
            </a:pPr>
            <a:r>
              <a:rPr lang="en" sz="2000" dirty="0">
                <a:solidFill>
                  <a:srgbClr val="0DB8C5"/>
                </a:solidFill>
              </a:rPr>
              <a:t>Smart home environments </a:t>
            </a:r>
            <a:r>
              <a:rPr lang="en" sz="2000" dirty="0"/>
              <a:t>are capable of </a:t>
            </a:r>
            <a:r>
              <a:rPr lang="en" sz="2000" dirty="0" smtClean="0"/>
              <a:t>monitoring activities performed by </a:t>
            </a:r>
            <a:r>
              <a:rPr lang="en" sz="2000" dirty="0"/>
              <a:t>its inhabitants</a:t>
            </a:r>
            <a:r>
              <a:rPr lang="en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  <a:spcAft>
                <a:spcPts val="1800"/>
              </a:spcAft>
            </a:pPr>
            <a:r>
              <a:rPr lang="en" sz="2000" dirty="0" smtClean="0">
                <a:solidFill>
                  <a:srgbClr val="0DB8C5"/>
                </a:solidFill>
              </a:rPr>
              <a:t>Activity Recognition </a:t>
            </a:r>
            <a:r>
              <a:rPr lang="en" sz="2000" dirty="0" smtClean="0"/>
              <a:t>is a key component in automated health monitoring. 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  <a:spcAft>
                <a:spcPts val="1800"/>
              </a:spcAft>
            </a:pPr>
            <a:endParaRPr sz="20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2"/>
          <a:stretch/>
        </p:blipFill>
        <p:spPr bwMode="auto">
          <a:xfrm>
            <a:off x="5724128" y="51470"/>
            <a:ext cx="30375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smart hom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" name="AutoShape 4" descr="Image result for smart hom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6" descr="Image result for smart hom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7" t="37241" r="8189" b="18391"/>
          <a:stretch/>
        </p:blipFill>
        <p:spPr bwMode="auto">
          <a:xfrm>
            <a:off x="1367051" y="1131590"/>
            <a:ext cx="6805349" cy="354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6156176" y="3003798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5148064" y="329183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156176" y="392712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6876256" y="4227934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76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(ORDONEZB)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92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CONCLUSION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7760023" cy="3387899"/>
          </a:xfrm>
        </p:spPr>
        <p:txBody>
          <a:bodyPr/>
          <a:lstStyle/>
          <a:p>
            <a:pPr marL="342900" indent="-342900"/>
            <a:r>
              <a:rPr lang="en-PH" sz="2000" dirty="0" smtClean="0"/>
              <a:t>Overall, CRFs outperform </a:t>
            </a:r>
            <a:r>
              <a:rPr lang="en-PH" sz="2000" dirty="0"/>
              <a:t>the other machine learning methods for </a:t>
            </a:r>
            <a:r>
              <a:rPr lang="en-PH" sz="2000" dirty="0" smtClean="0"/>
              <a:t>both datasets </a:t>
            </a:r>
            <a:r>
              <a:rPr lang="en-PH" sz="2000" dirty="0"/>
              <a:t>“</a:t>
            </a:r>
            <a:r>
              <a:rPr lang="en-PH" sz="2000" dirty="0" err="1"/>
              <a:t>OrdonezA</a:t>
            </a:r>
            <a:r>
              <a:rPr lang="en-PH" sz="2000" dirty="0"/>
              <a:t>” and “</a:t>
            </a:r>
            <a:r>
              <a:rPr lang="en-PH" sz="2000" dirty="0" err="1"/>
              <a:t>OrdonezB</a:t>
            </a:r>
            <a:r>
              <a:rPr lang="en-PH" sz="2000" dirty="0" smtClean="0"/>
              <a:t>” </a:t>
            </a:r>
          </a:p>
          <a:p>
            <a:pPr marL="712788" lvl="1" indent="-350838"/>
            <a:r>
              <a:rPr lang="en-PH" sz="2000" dirty="0" smtClean="0"/>
              <a:t>the </a:t>
            </a:r>
            <a:r>
              <a:rPr lang="en-PH" sz="2000" dirty="0"/>
              <a:t>highest </a:t>
            </a:r>
            <a:r>
              <a:rPr lang="en-PH" sz="2000" dirty="0" smtClean="0"/>
              <a:t>F-Measure being </a:t>
            </a:r>
            <a:r>
              <a:rPr lang="en-PH" sz="2000" dirty="0"/>
              <a:t>82.83%</a:t>
            </a:r>
            <a:endParaRPr lang="en-PH" sz="2000" dirty="0" smtClean="0"/>
          </a:p>
          <a:p>
            <a:pPr marL="342900" indent="-342900"/>
            <a:endParaRPr lang="en-PH" sz="2000" dirty="0"/>
          </a:p>
          <a:p>
            <a:pPr marL="342900" indent="-342900"/>
            <a:r>
              <a:rPr lang="en-PH" sz="2000" dirty="0" smtClean="0"/>
              <a:t>Higher </a:t>
            </a:r>
            <a:r>
              <a:rPr lang="en-PH" sz="2000" dirty="0"/>
              <a:t>performance measures </a:t>
            </a:r>
            <a:r>
              <a:rPr lang="en-PH" sz="2000" dirty="0" smtClean="0"/>
              <a:t>are achieved </a:t>
            </a:r>
            <a:r>
              <a:rPr lang="en-PH" sz="2000" dirty="0"/>
              <a:t>for datasets with only labelled data than datasets </a:t>
            </a:r>
            <a:r>
              <a:rPr lang="en-PH" sz="2000" dirty="0" smtClean="0"/>
              <a:t>with unlabelled </a:t>
            </a:r>
            <a:r>
              <a:rPr lang="en-PH" sz="2000" dirty="0"/>
              <a:t>data</a:t>
            </a:r>
            <a:r>
              <a:rPr lang="en-PH" sz="2000" dirty="0" smtClean="0"/>
              <a:t>.</a:t>
            </a:r>
          </a:p>
          <a:p>
            <a:pPr marL="342900" indent="-342900"/>
            <a:endParaRPr lang="en-PH" sz="2000" dirty="0"/>
          </a:p>
          <a:p>
            <a:pPr>
              <a:buNone/>
            </a:pPr>
            <a:r>
              <a:rPr lang="en-PH" sz="2000" dirty="0"/>
              <a:t>W</a:t>
            </a:r>
            <a:r>
              <a:rPr lang="en-PH" sz="2000" dirty="0" smtClean="0"/>
              <a:t>e </a:t>
            </a:r>
            <a:r>
              <a:rPr lang="en-PH" sz="2000" dirty="0"/>
              <a:t>conclude that CRFs and HMMs are effective </a:t>
            </a:r>
            <a:r>
              <a:rPr lang="en-PH" sz="2000" dirty="0" smtClean="0"/>
              <a:t>in classifying </a:t>
            </a:r>
            <a:r>
              <a:rPr lang="en-PH" sz="2000" dirty="0"/>
              <a:t>activities of daily living based on binary </a:t>
            </a:r>
            <a:r>
              <a:rPr lang="en-PH" sz="2000" dirty="0" smtClean="0"/>
              <a:t>sensor stream </a:t>
            </a:r>
            <a:r>
              <a:rPr lang="en-PH" sz="2000" dirty="0"/>
              <a:t>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88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1193601" y="1563638"/>
            <a:ext cx="5754663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PH" sz="3200" dirty="0"/>
              <a:t>In our study, we use CRFs and HMMs for activity </a:t>
            </a:r>
            <a:r>
              <a:rPr lang="en-PH" sz="3200" dirty="0" smtClean="0"/>
              <a:t>recognition</a:t>
            </a:r>
            <a:br>
              <a:rPr lang="en-PH" sz="3200" dirty="0" smtClean="0"/>
            </a:br>
            <a:r>
              <a:rPr lang="en-PH" sz="3200" dirty="0" smtClean="0"/>
              <a:t>in </a:t>
            </a:r>
            <a:r>
              <a:rPr lang="en-PH" sz="3200" dirty="0"/>
              <a:t>smart home </a:t>
            </a:r>
            <a:r>
              <a:rPr lang="en-PH" sz="3200" dirty="0" smtClean="0"/>
              <a:t>environments.</a:t>
            </a:r>
            <a:endParaRPr lang="en" sz="32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1193601" y="2643758"/>
            <a:ext cx="525060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Their performances are then compared with other classifiers i.e. SVM</a:t>
            </a:r>
            <a:r>
              <a:rPr lang="en-PH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Decision Trees, and Gaussian Naive </a:t>
            </a: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Bayes classifier.</a:t>
            </a:r>
            <a:endParaRPr lang="en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79063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grpSp>
        <p:nvGrpSpPr>
          <p:cNvPr id="139" name="Shape 139"/>
          <p:cNvGrpSpPr/>
          <p:nvPr/>
        </p:nvGrpSpPr>
        <p:grpSpPr>
          <a:xfrm>
            <a:off x="7841620" y="3181753"/>
            <a:ext cx="378315" cy="320377"/>
            <a:chOff x="1951075" y="2333250"/>
            <a:chExt cx="381200" cy="381175"/>
          </a:xfrm>
        </p:grpSpPr>
        <p:sp>
          <p:nvSpPr>
            <p:cNvPr id="140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5383759" cy="1139999"/>
          </a:xfrm>
        </p:spPr>
        <p:txBody>
          <a:bodyPr/>
          <a:lstStyle/>
          <a:p>
            <a:r>
              <a:rPr lang="en-PH" dirty="0" smtClean="0"/>
              <a:t>PRELIMINARIES: SENSOR DATA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1347614"/>
            <a:ext cx="6624736" cy="864096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Sensor data is </a:t>
            </a:r>
            <a:r>
              <a:rPr lang="en-PH" sz="2000" dirty="0"/>
              <a:t>composed of temporal data generated </a:t>
            </a:r>
            <a:r>
              <a:rPr lang="en-PH" sz="2000" dirty="0" smtClean="0"/>
              <a:t>by a </a:t>
            </a:r>
            <a:r>
              <a:rPr lang="en-PH" sz="2000" dirty="0"/>
              <a:t>set of binary sensors installed in a home environment</a:t>
            </a:r>
            <a:r>
              <a:rPr lang="en-PH" sz="20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36512" y="0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2" t="70698" r="34332" b="14651"/>
          <a:stretch/>
        </p:blipFill>
        <p:spPr bwMode="auto">
          <a:xfrm>
            <a:off x="2549194" y="2355726"/>
            <a:ext cx="4039030" cy="1681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291" y="4083918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Source Sans Pro" charset="0"/>
              </a:rPr>
              <a:t>Fig 1. Home Settings Description</a:t>
            </a:r>
            <a:endParaRPr lang="en-PH" sz="16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TYPES OF SENSORS: </a:t>
            </a:r>
            <a:r>
              <a:rPr lang="en-PH" dirty="0" err="1" smtClean="0">
                <a:solidFill>
                  <a:srgbClr val="0DB8C5"/>
                </a:solidFill>
              </a:rPr>
              <a:t>OrdonezA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3969" y="0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4" b="89796" l="4620" r="959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789" r="3970" b="8697"/>
          <a:stretch/>
        </p:blipFill>
        <p:spPr bwMode="auto">
          <a:xfrm>
            <a:off x="467544" y="1347614"/>
            <a:ext cx="5256584" cy="32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328592" y="1416099"/>
            <a:ext cx="3707904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61950" lvl="1">
              <a:spcAft>
                <a:spcPts val="1800"/>
              </a:spcAft>
              <a:buNone/>
            </a:pPr>
            <a:r>
              <a:rPr lang="en-PH" sz="1800" b="1" dirty="0">
                <a:solidFill>
                  <a:schemeClr val="accent3"/>
                </a:solidFill>
              </a:rPr>
              <a:t>Pressure</a:t>
            </a:r>
            <a:r>
              <a:rPr lang="en-PH" sz="1800" dirty="0" smtClean="0"/>
              <a:t>: (1) Bed, (</a:t>
            </a:r>
            <a:r>
              <a:rPr lang="en-PH" sz="1800" dirty="0"/>
              <a:t>2) </a:t>
            </a:r>
            <a:r>
              <a:rPr lang="en-PH" sz="1800" dirty="0" smtClean="0"/>
              <a:t>Seat</a:t>
            </a:r>
            <a:endParaRPr lang="en-PH" sz="1800" dirty="0" smtClean="0">
              <a:solidFill>
                <a:srgbClr val="0DB8C5"/>
              </a:solidFill>
            </a:endParaRPr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rgbClr val="0DB8C5"/>
                </a:solidFill>
              </a:rPr>
              <a:t>PIR</a:t>
            </a:r>
            <a:r>
              <a:rPr lang="en-PH" sz="1800" dirty="0"/>
              <a:t>: </a:t>
            </a:r>
            <a:r>
              <a:rPr lang="en-PH" sz="1800" dirty="0" smtClean="0"/>
              <a:t> (3) Shower</a:t>
            </a:r>
            <a:r>
              <a:rPr lang="en-PH" sz="1800" dirty="0"/>
              <a:t>, </a:t>
            </a:r>
            <a:r>
              <a:rPr lang="en-PH" sz="1800" dirty="0" smtClean="0"/>
              <a:t>(4) Basin</a:t>
            </a:r>
            <a:r>
              <a:rPr lang="en-PH" sz="1800" dirty="0"/>
              <a:t>, </a:t>
            </a:r>
            <a:r>
              <a:rPr lang="en-PH" sz="1800" dirty="0" smtClean="0"/>
              <a:t>(5) Cooktop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accent2"/>
                </a:solidFill>
              </a:rPr>
              <a:t>Magnetic</a:t>
            </a:r>
            <a:r>
              <a:rPr lang="en-PH" sz="1800" dirty="0"/>
              <a:t>:  </a:t>
            </a:r>
            <a:r>
              <a:rPr lang="en-PH" sz="1800" dirty="0" smtClean="0"/>
              <a:t>(6) Main door</a:t>
            </a:r>
            <a:r>
              <a:rPr lang="en-PH" sz="1800" dirty="0"/>
              <a:t>, </a:t>
            </a:r>
            <a:r>
              <a:rPr lang="en-PH" sz="1800" dirty="0" smtClean="0"/>
              <a:t>(7) Fridge</a:t>
            </a:r>
            <a:r>
              <a:rPr lang="en-PH" sz="1800" dirty="0"/>
              <a:t>, </a:t>
            </a:r>
            <a:r>
              <a:rPr lang="en-PH" sz="1800" dirty="0" smtClean="0"/>
              <a:t>(8) Cabinet</a:t>
            </a:r>
            <a:r>
              <a:rPr lang="en-PH" sz="1800" dirty="0"/>
              <a:t>, </a:t>
            </a:r>
            <a:r>
              <a:rPr lang="en-PH" sz="1800" dirty="0" smtClean="0"/>
              <a:t>(9) Cupboard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accent6"/>
                </a:solidFill>
              </a:rPr>
              <a:t>Flush</a:t>
            </a:r>
            <a:r>
              <a:rPr lang="en-PH" sz="1800" dirty="0"/>
              <a:t>: </a:t>
            </a:r>
            <a:r>
              <a:rPr lang="en-PH" sz="1800" dirty="0" smtClean="0"/>
              <a:t>(10) Toilet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bg2">
                    <a:lumMod val="75000"/>
                  </a:schemeClr>
                </a:solidFill>
              </a:rPr>
              <a:t>Electric</a:t>
            </a:r>
            <a:r>
              <a:rPr lang="en-PH" sz="1800" dirty="0"/>
              <a:t>:  </a:t>
            </a:r>
            <a:r>
              <a:rPr lang="en-PH" sz="1800" dirty="0" smtClean="0"/>
              <a:t>(11) Microwave</a:t>
            </a:r>
            <a:r>
              <a:rPr lang="en-PH" sz="1800" dirty="0"/>
              <a:t>, </a:t>
            </a:r>
            <a:r>
              <a:rPr lang="en-PH" sz="1800" dirty="0" smtClean="0"/>
              <a:t>(12) Toaster</a:t>
            </a:r>
          </a:p>
        </p:txBody>
      </p:sp>
      <p:sp>
        <p:nvSpPr>
          <p:cNvPr id="4" name="Oval 3"/>
          <p:cNvSpPr/>
          <p:nvPr/>
        </p:nvSpPr>
        <p:spPr>
          <a:xfrm>
            <a:off x="4248397" y="2355726"/>
            <a:ext cx="276395" cy="2757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9" name="Oval 8"/>
          <p:cNvSpPr/>
          <p:nvPr/>
        </p:nvSpPr>
        <p:spPr>
          <a:xfrm>
            <a:off x="1835696" y="4083918"/>
            <a:ext cx="276395" cy="2757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2</a:t>
            </a:r>
            <a:endParaRPr lang="en-PH" dirty="0"/>
          </a:p>
        </p:txBody>
      </p:sp>
      <p:sp>
        <p:nvSpPr>
          <p:cNvPr id="10" name="Oval 9"/>
          <p:cNvSpPr/>
          <p:nvPr/>
        </p:nvSpPr>
        <p:spPr>
          <a:xfrm>
            <a:off x="2736229" y="2427734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2880245" y="3075806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4</a:t>
            </a:r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1800125" y="1851670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3240285" y="4011910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6</a:t>
            </a:r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1368077" y="3003798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7</a:t>
            </a:r>
            <a:endParaRPr lang="en-PH" dirty="0"/>
          </a:p>
        </p:txBody>
      </p:sp>
      <p:sp>
        <p:nvSpPr>
          <p:cNvPr id="17" name="Oval 16"/>
          <p:cNvSpPr/>
          <p:nvPr/>
        </p:nvSpPr>
        <p:spPr>
          <a:xfrm>
            <a:off x="720005" y="2715766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8</a:t>
            </a:r>
            <a:endParaRPr lang="en-PH" dirty="0"/>
          </a:p>
        </p:txBody>
      </p:sp>
      <p:sp>
        <p:nvSpPr>
          <p:cNvPr id="18" name="Oval 17"/>
          <p:cNvSpPr/>
          <p:nvPr/>
        </p:nvSpPr>
        <p:spPr>
          <a:xfrm>
            <a:off x="1584101" y="2499742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9</a:t>
            </a:r>
          </a:p>
        </p:txBody>
      </p:sp>
      <p:sp>
        <p:nvSpPr>
          <p:cNvPr id="20" name="Oval 19"/>
          <p:cNvSpPr/>
          <p:nvPr/>
        </p:nvSpPr>
        <p:spPr>
          <a:xfrm>
            <a:off x="2736229" y="1563638"/>
            <a:ext cx="276395" cy="2757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/>
          <p:cNvSpPr txBox="1"/>
          <p:nvPr/>
        </p:nvSpPr>
        <p:spPr>
          <a:xfrm>
            <a:off x="2664221" y="1563639"/>
            <a:ext cx="36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10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87615" cy="1139999"/>
          </a:xfrm>
        </p:spPr>
        <p:txBody>
          <a:bodyPr/>
          <a:lstStyle/>
          <a:p>
            <a:r>
              <a:rPr lang="en-PH" dirty="0" smtClean="0"/>
              <a:t>TYPES OF SENSORS: </a:t>
            </a:r>
            <a:r>
              <a:rPr lang="en-PH" dirty="0" err="1" smtClean="0">
                <a:solidFill>
                  <a:srgbClr val="0DB8C5"/>
                </a:solidFill>
              </a:rPr>
              <a:t>OrdonezB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3" b="94429" l="15970" r="892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7868" r="10936" b="6227"/>
          <a:stretch/>
        </p:blipFill>
        <p:spPr bwMode="auto">
          <a:xfrm>
            <a:off x="611560" y="1252361"/>
            <a:ext cx="4320480" cy="3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716016" y="1203598"/>
            <a:ext cx="4176464" cy="3027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12788" lvl="1" indent="-350838">
              <a:spcAft>
                <a:spcPts val="2400"/>
              </a:spcAft>
            </a:pPr>
            <a:r>
              <a:rPr lang="en-PH" sz="1800" b="1" dirty="0">
                <a:solidFill>
                  <a:schemeClr val="accent3"/>
                </a:solidFill>
              </a:rPr>
              <a:t>Pressure</a:t>
            </a:r>
            <a:r>
              <a:rPr lang="en-PH" sz="1800" dirty="0"/>
              <a:t>: </a:t>
            </a:r>
            <a:r>
              <a:rPr lang="en-PH" sz="1800" dirty="0" smtClean="0"/>
              <a:t>(2) Seat</a:t>
            </a:r>
            <a:r>
              <a:rPr lang="en-PH" sz="1800" dirty="0"/>
              <a:t>, </a:t>
            </a:r>
            <a:r>
              <a:rPr lang="en-PH" sz="1800" dirty="0" smtClean="0"/>
              <a:t>(1) Bed</a:t>
            </a:r>
            <a:endParaRPr lang="en-PH" sz="1800" dirty="0" smtClean="0">
              <a:solidFill>
                <a:srgbClr val="0DB8C5"/>
              </a:solidFill>
            </a:endParaRPr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rgbClr val="0DB8C5"/>
                </a:solidFill>
              </a:rPr>
              <a:t>PIR</a:t>
            </a:r>
            <a:r>
              <a:rPr lang="en-PH" sz="1800" dirty="0"/>
              <a:t>: </a:t>
            </a:r>
            <a:r>
              <a:rPr lang="en-PH" sz="1800" dirty="0" smtClean="0"/>
              <a:t>(3) Shower</a:t>
            </a:r>
            <a:r>
              <a:rPr lang="en-PH" sz="1800" dirty="0"/>
              <a:t>, </a:t>
            </a:r>
            <a:r>
              <a:rPr lang="en-PH" sz="1800" dirty="0" smtClean="0"/>
              <a:t>(4) Basin</a:t>
            </a:r>
            <a:r>
              <a:rPr lang="en-PH" sz="1800" dirty="0"/>
              <a:t>, </a:t>
            </a:r>
            <a:r>
              <a:rPr lang="en-PH" sz="1800" dirty="0" smtClean="0"/>
              <a:t>(5) Door </a:t>
            </a:r>
            <a:r>
              <a:rPr lang="en-PH" sz="1800" dirty="0"/>
              <a:t>Kitchen, </a:t>
            </a:r>
            <a:r>
              <a:rPr lang="en-PH" sz="1800" dirty="0" smtClean="0"/>
              <a:t>(6) Door Living, (7) Door </a:t>
            </a:r>
            <a:r>
              <a:rPr lang="en-PH" sz="1800" dirty="0"/>
              <a:t>Bedroom</a:t>
            </a:r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accent2"/>
                </a:solidFill>
              </a:rPr>
              <a:t>Magnetic</a:t>
            </a:r>
            <a:r>
              <a:rPr lang="en-PH" sz="1800" dirty="0"/>
              <a:t>: </a:t>
            </a:r>
            <a:r>
              <a:rPr lang="en-PH" sz="1800" dirty="0" smtClean="0"/>
              <a:t>(8) Main door</a:t>
            </a:r>
            <a:r>
              <a:rPr lang="en-PH" sz="1800" dirty="0"/>
              <a:t>, </a:t>
            </a:r>
            <a:r>
              <a:rPr lang="en-PH" sz="1800" dirty="0" smtClean="0"/>
              <a:t>(9) Fridge</a:t>
            </a:r>
            <a:r>
              <a:rPr lang="en-PH" sz="1800" dirty="0"/>
              <a:t>, </a:t>
            </a:r>
            <a:r>
              <a:rPr lang="en-PH" sz="1800" dirty="0" smtClean="0"/>
              <a:t>(10) Cupboard</a:t>
            </a:r>
            <a:endParaRPr lang="en-PH" sz="1800" dirty="0"/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accent6"/>
                </a:solidFill>
              </a:rPr>
              <a:t>Flush</a:t>
            </a:r>
            <a:r>
              <a:rPr lang="en-PH" sz="1800" dirty="0"/>
              <a:t>: </a:t>
            </a:r>
            <a:r>
              <a:rPr lang="en-PH" sz="1800" dirty="0" smtClean="0"/>
              <a:t>(11) Toilet</a:t>
            </a:r>
            <a:endParaRPr lang="en-PH" sz="1800" dirty="0"/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bg2"/>
                </a:solidFill>
              </a:rPr>
              <a:t>Electric</a:t>
            </a:r>
            <a:r>
              <a:rPr lang="en-PH" sz="1800" dirty="0"/>
              <a:t>: </a:t>
            </a:r>
            <a:r>
              <a:rPr lang="en-PH" sz="1800" dirty="0" smtClean="0"/>
              <a:t>(12) Microwave </a:t>
            </a:r>
          </a:p>
        </p:txBody>
      </p:sp>
      <p:sp>
        <p:nvSpPr>
          <p:cNvPr id="6" name="Oval 5"/>
          <p:cNvSpPr/>
          <p:nvPr/>
        </p:nvSpPr>
        <p:spPr>
          <a:xfrm>
            <a:off x="1907704" y="409136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7" name="Oval 6"/>
          <p:cNvSpPr/>
          <p:nvPr/>
        </p:nvSpPr>
        <p:spPr>
          <a:xfrm>
            <a:off x="2987824" y="379588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1187624" y="2499742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3</a:t>
            </a:r>
            <a:endParaRPr lang="en-PH" dirty="0"/>
          </a:p>
        </p:txBody>
      </p:sp>
      <p:sp>
        <p:nvSpPr>
          <p:cNvPr id="10" name="Oval 9"/>
          <p:cNvSpPr/>
          <p:nvPr/>
        </p:nvSpPr>
        <p:spPr>
          <a:xfrm>
            <a:off x="1691680" y="1923678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4</a:t>
            </a:r>
            <a:endParaRPr lang="en-PH" dirty="0"/>
          </a:p>
        </p:txBody>
      </p:sp>
      <p:sp>
        <p:nvSpPr>
          <p:cNvPr id="11" name="Oval 10"/>
          <p:cNvSpPr/>
          <p:nvPr/>
        </p:nvSpPr>
        <p:spPr>
          <a:xfrm>
            <a:off x="2987824" y="2859782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12" name="Oval 11"/>
          <p:cNvSpPr/>
          <p:nvPr/>
        </p:nvSpPr>
        <p:spPr>
          <a:xfrm>
            <a:off x="2555776" y="3156198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6</a:t>
            </a:r>
            <a:endParaRPr lang="en-PH" dirty="0"/>
          </a:p>
        </p:txBody>
      </p:sp>
      <p:sp>
        <p:nvSpPr>
          <p:cNvPr id="13" name="Oval 12"/>
          <p:cNvSpPr/>
          <p:nvPr/>
        </p:nvSpPr>
        <p:spPr>
          <a:xfrm>
            <a:off x="1675250" y="2994484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7</a:t>
            </a:r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4139952" y="2931790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8</a:t>
            </a:r>
          </a:p>
        </p:txBody>
      </p:sp>
      <p:sp>
        <p:nvSpPr>
          <p:cNvPr id="15" name="Oval 14"/>
          <p:cNvSpPr/>
          <p:nvPr/>
        </p:nvSpPr>
        <p:spPr>
          <a:xfrm>
            <a:off x="2051720" y="1491630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9</a:t>
            </a:r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2843808" y="2067694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2771800" y="20676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10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303639" cy="1139999"/>
          </a:xfrm>
        </p:spPr>
        <p:txBody>
          <a:bodyPr/>
          <a:lstStyle/>
          <a:p>
            <a:r>
              <a:rPr lang="en-PH" dirty="0" smtClean="0"/>
              <a:t>SENSOR STREAM DISCRETIZATION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</p:spPr>
            <p:txBody>
              <a:bodyPr/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Sensor stream data is discretized </a:t>
                </a:r>
                <a:r>
                  <a:rPr lang="en-PH" sz="2000" dirty="0"/>
                  <a:t>into time slices of constant </a:t>
                </a:r>
                <a:r>
                  <a:rPr lang="en-PH" sz="2000" dirty="0" smtClean="0"/>
                  <a:t>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 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A </a:t>
                </a:r>
                <a:r>
                  <a:rPr lang="en-PH" sz="2000" dirty="0" smtClean="0">
                    <a:solidFill>
                      <a:srgbClr val="0DB8C5"/>
                    </a:solidFill>
                  </a:rPr>
                  <a:t>binary sensor </a:t>
                </a:r>
                <a:r>
                  <a:rPr lang="en-PH" sz="2000" dirty="0">
                    <a:solidFill>
                      <a:srgbClr val="0DB8C5"/>
                    </a:solidFill>
                  </a:rPr>
                  <a:t>event </a:t>
                </a:r>
                <a:r>
                  <a:rPr lang="en-PH" sz="2000" dirty="0"/>
                  <a:t>in time slice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is denoted </a:t>
                </a:r>
                <a:r>
                  <a:rPr lang="en-PH" sz="2000" dirty="0" smtClean="0"/>
                  <a:t>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PH" sz="20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{</m:t>
                    </m:r>
                    <m:r>
                      <a:rPr lang="en-PH" sz="2000" b="0" i="1" smtClean="0">
                        <a:latin typeface="Cambria Math"/>
                      </a:rPr>
                      <m:t>0,1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2000" dirty="0" smtClean="0"/>
                  <a:t> indicating </a:t>
                </a:r>
                <a:r>
                  <a:rPr lang="en-PH" sz="2000" dirty="0"/>
                  <a:t>whether sensor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PH" sz="2000" dirty="0"/>
                  <a:t> fired at </a:t>
                </a:r>
                <a:r>
                  <a:rPr lang="en-PH" sz="2000" dirty="0" smtClean="0"/>
                  <a:t>least </a:t>
                </a:r>
                <a:r>
                  <a:rPr lang="en-PH" sz="2000" dirty="0"/>
                  <a:t>once </a:t>
                </a:r>
                <a:r>
                  <a:rPr lang="en-PH" sz="2000" dirty="0" smtClean="0"/>
                  <a:t>between times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/>
                  <a:t> and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  <m:r>
                      <a:rPr lang="en-PH" sz="2000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For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sensors, a </a:t>
                </a:r>
                <a:r>
                  <a:rPr lang="en-PH" sz="2000" dirty="0" smtClean="0"/>
                  <a:t>binary observation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20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20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2000" b="0" i="1" dirty="0" smtClean="0">
                        <a:latin typeface="Cambria Math"/>
                      </a:rPr>
                      <m:t>=(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000" dirty="0" smtClean="0"/>
                  <a:t> can be defined </a:t>
                </a:r>
                <a:r>
                  <a:rPr lang="en-PH" sz="2000" dirty="0"/>
                  <a:t>for each time slice.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  <a:blipFill rotWithShape="1"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074" name="Picture 2" descr="C:\Users\Issa Tingzon\Desktop\CS284-mini-project\Report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11644"/>
            <a:ext cx="3312368" cy="22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99216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latin typeface="Source Sans Pro" charset="0"/>
              </a:rPr>
              <a:t>Fig 2. Temporal segmentation</a:t>
            </a:r>
            <a:endParaRPr lang="en-PH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SENSOR DATA: DAY AND TIME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464" y="1275606"/>
            <a:ext cx="6967936" cy="3744416"/>
          </a:xfrm>
        </p:spPr>
        <p:txBody>
          <a:bodyPr/>
          <a:lstStyle/>
          <a:p>
            <a:pPr marL="342900" indent="-342900">
              <a:spcAft>
                <a:spcPts val="2400"/>
              </a:spcAft>
            </a:pPr>
            <a:r>
              <a:rPr lang="en-PH" sz="2000" dirty="0"/>
              <a:t>Apart from the actual sensor events, the </a:t>
            </a:r>
            <a:r>
              <a:rPr lang="en-PH" sz="2000" dirty="0">
                <a:solidFill>
                  <a:srgbClr val="0DB8C5"/>
                </a:solidFill>
              </a:rPr>
              <a:t>time of day </a:t>
            </a:r>
            <a:r>
              <a:rPr lang="en-PH" sz="2000" dirty="0"/>
              <a:t>and </a:t>
            </a:r>
            <a:r>
              <a:rPr lang="en-PH" sz="2000" dirty="0" smtClean="0">
                <a:solidFill>
                  <a:srgbClr val="0DB8C5"/>
                </a:solidFill>
              </a:rPr>
              <a:t>day of </a:t>
            </a:r>
            <a:r>
              <a:rPr lang="en-PH" sz="2000" dirty="0">
                <a:solidFill>
                  <a:srgbClr val="0DB8C5"/>
                </a:solidFill>
              </a:rPr>
              <a:t>the week</a:t>
            </a:r>
            <a:r>
              <a:rPr lang="en-PH" sz="2000" dirty="0"/>
              <a:t> that the events </a:t>
            </a:r>
            <a:r>
              <a:rPr lang="en-PH" sz="2000" dirty="0" smtClean="0"/>
              <a:t>occur </a:t>
            </a:r>
            <a:r>
              <a:rPr lang="en-PH" sz="2000" dirty="0"/>
              <a:t>are also considered </a:t>
            </a:r>
            <a:r>
              <a:rPr lang="en-PH" sz="2000" dirty="0" smtClean="0"/>
              <a:t> valuable features.</a:t>
            </a:r>
          </a:p>
          <a:p>
            <a:pPr marL="342900" indent="-342900">
              <a:spcAft>
                <a:spcPts val="6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Time of Day</a:t>
            </a:r>
            <a:r>
              <a:rPr lang="en-PH" sz="2000" dirty="0" smtClean="0"/>
              <a:t> - values are binned </a:t>
            </a:r>
            <a:r>
              <a:rPr lang="en-PH" sz="2000" dirty="0"/>
              <a:t>into the following hour ranges: </a:t>
            </a:r>
          </a:p>
          <a:p>
            <a:pPr marL="715963" lvl="1" indent="-358775">
              <a:spcAft>
                <a:spcPts val="2400"/>
              </a:spcAft>
            </a:pPr>
            <a:r>
              <a:rPr lang="en-PH" sz="2000" dirty="0" smtClean="0"/>
              <a:t>0-5 </a:t>
            </a:r>
            <a:r>
              <a:rPr lang="en-PH" sz="2000" dirty="0"/>
              <a:t>(early morning), 5-10 (morning), 10-15 (afternoon), </a:t>
            </a:r>
            <a:r>
              <a:rPr lang="en-PH" sz="2000" dirty="0" smtClean="0"/>
              <a:t>15-20 (evening</a:t>
            </a:r>
            <a:r>
              <a:rPr lang="en-PH" sz="2000" dirty="0"/>
              <a:t>), 20-24 (late evening</a:t>
            </a:r>
            <a:r>
              <a:rPr lang="en-PH" sz="2000" dirty="0" smtClean="0"/>
              <a:t>)</a:t>
            </a:r>
          </a:p>
          <a:p>
            <a:pPr marL="342900" indent="-342900">
              <a:spcAft>
                <a:spcPts val="24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Day of the week </a:t>
            </a:r>
            <a:r>
              <a:rPr lang="en-PH" sz="2000" dirty="0" smtClean="0"/>
              <a:t>– can be represented by a unique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519663" cy="1139999"/>
          </a:xfrm>
        </p:spPr>
        <p:txBody>
          <a:bodyPr/>
          <a:lstStyle/>
          <a:p>
            <a:r>
              <a:rPr lang="en-PH" dirty="0" smtClean="0"/>
              <a:t>SEQUENTIAL PREDICTION TASK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36104" y="1203598"/>
                <a:ext cx="7668344" cy="3744416"/>
              </a:xfrm>
            </p:spPr>
            <p:txBody>
              <a:bodyPr/>
              <a:lstStyle/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/>
                  <a:t>We </a:t>
                </a:r>
                <a:r>
                  <a:rPr lang="en-PH" sz="1800" dirty="0"/>
                  <a:t>obtain </a:t>
                </a:r>
                <a:r>
                  <a:rPr lang="en-PH" sz="1800" dirty="0" smtClean="0"/>
                  <a:t>an </a:t>
                </a:r>
                <a:r>
                  <a:rPr lang="fr-FR" sz="1800" dirty="0" smtClean="0"/>
                  <a:t>observation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en-PH" sz="1800" b="0" i="0" dirty="0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18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PH" sz="1800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PH" sz="1800" b="0" i="1" dirty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PH" sz="1800" dirty="0"/>
                  <a:t> for each </a:t>
                </a:r>
                <a:r>
                  <a:rPr lang="en-PH" sz="1800" dirty="0" smtClean="0"/>
                  <a:t>time slice</a:t>
                </a:r>
              </a:p>
              <a:p>
                <a:pPr marL="715963" lvl="1" indent="-358775"/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- day of  the week,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is the time of the day of time slice t.</a:t>
                </a:r>
              </a:p>
              <a:p>
                <a:pPr>
                  <a:buNone/>
                </a:pPr>
                <a:endParaRPr lang="en-PH" sz="2000" dirty="0" smtClean="0"/>
              </a:p>
              <a:p>
                <a:pPr marL="342900" indent="-342900"/>
                <a:r>
                  <a:rPr lang="en-PH" sz="1800" dirty="0" smtClean="0"/>
                  <a:t>The </a:t>
                </a:r>
                <a:r>
                  <a:rPr lang="en-PH" sz="1800" dirty="0" smtClean="0">
                    <a:solidFill>
                      <a:srgbClr val="0DAFBB"/>
                    </a:solidFill>
                  </a:rPr>
                  <a:t>activity label  </a:t>
                </a:r>
                <a:r>
                  <a:rPr lang="en-PH" sz="1800" dirty="0"/>
                  <a:t>in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1800" dirty="0"/>
                  <a:t> is denoted </a:t>
                </a:r>
                <a:r>
                  <a:rPr lang="en-PH" sz="18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r>
                      <a:rPr lang="en-PH" sz="1800" b="0" i="1" smtClean="0">
                        <a:latin typeface="Cambria Math"/>
                      </a:rPr>
                      <m:t>1, …, </m:t>
                    </m:r>
                    <m:r>
                      <a:rPr lang="en-PH" sz="1800" b="0" i="1" smtClean="0">
                        <a:latin typeface="Cambria Math"/>
                      </a:rPr>
                      <m:t>𝑚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1800" dirty="0" smtClean="0"/>
                  <a:t> for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PH" sz="1800" dirty="0" smtClean="0"/>
                  <a:t> possible labels.</a:t>
                </a:r>
              </a:p>
              <a:p>
                <a:pPr marL="342900" indent="-342900"/>
                <a:endParaRPr lang="en-PH" sz="1800" dirty="0"/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Sequential prediction task </a:t>
                </a:r>
                <a:r>
                  <a:rPr lang="en-PH" sz="1800" dirty="0" smtClean="0"/>
                  <a:t>is to find the appropriate mapping between:</a:t>
                </a:r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 smtClean="0"/>
                  <a:t>input sequence: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𝐱</m:t>
                    </m:r>
                    <m:r>
                      <a:rPr lang="en-PH" sz="1800" b="1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1" i="1" smtClean="0">
                        <a:latin typeface="Cambria Math"/>
                      </a:rPr>
                      <m:t>{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i="1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</m:oMath>
                </a14:m>
                <a:endParaRPr lang="en-PH" sz="1800" b="1" dirty="0" smtClean="0"/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/>
                  <a:t>o</a:t>
                </a:r>
                <a:r>
                  <a:rPr lang="en-PH" sz="1800" dirty="0" smtClean="0"/>
                  <a:t>utput sequence:</a:t>
                </a:r>
                <a:r>
                  <a:rPr lang="en-PH" sz="1800" b="1" dirty="0" smtClean="0"/>
                  <a:t>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𝐲</m:t>
                    </m:r>
                    <m:r>
                      <a:rPr lang="en-PH" sz="1800" b="0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endParaRPr lang="en-PH" sz="1800" dirty="0" smtClean="0"/>
              </a:p>
              <a:p>
                <a:pPr marL="357188" lvl="1">
                  <a:spcAft>
                    <a:spcPts val="600"/>
                  </a:spcAft>
                  <a:buNone/>
                </a:pPr>
                <a:r>
                  <a:rPr lang="en-PH" sz="1800" dirty="0" smtClean="0"/>
                  <a:t>for a total of 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PH" sz="1800" dirty="0" smtClean="0"/>
                  <a:t> time slices.</a:t>
                </a:r>
              </a:p>
              <a:p>
                <a:pPr marL="342900" indent="-342900"/>
                <a:endParaRPr lang="en-PH" sz="20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6104" y="1203598"/>
                <a:ext cx="7668344" cy="3744416"/>
              </a:xfrm>
              <a:blipFill rotWithShape="1">
                <a:blip r:embed="rId2"/>
                <a:stretch>
                  <a:fillRect l="-875" r="-1114" b="-634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0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1043</Words>
  <Application>Microsoft Office PowerPoint</Application>
  <PresentationFormat>On-screen Show (16:9)</PresentationFormat>
  <Paragraphs>241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Dosis</vt:lpstr>
      <vt:lpstr>Cambria Math</vt:lpstr>
      <vt:lpstr>Source Sans Pro</vt:lpstr>
      <vt:lpstr>Cerimon template</vt:lpstr>
      <vt:lpstr>ACTIVITY RECOGNITION  IN SMART HOME ENVIRONMENTS </vt:lpstr>
      <vt:lpstr>ACTIVITY RECOGNITION FOR HEALTH MONITORING</vt:lpstr>
      <vt:lpstr>In our study, we use CRFs and HMMs for activity recognition in smart home environments.</vt:lpstr>
      <vt:lpstr>PRELIMINARIES: SENSOR DATA</vt:lpstr>
      <vt:lpstr>TYPES OF SENSORS: OrdonezA</vt:lpstr>
      <vt:lpstr>TYPES OF SENSORS: OrdonezB</vt:lpstr>
      <vt:lpstr>SENSOR STREAM DISCRETIZATION </vt:lpstr>
      <vt:lpstr>SENSOR DATA: DAY AND TIME</vt:lpstr>
      <vt:lpstr>SEQUENTIAL PREDICTION TASK</vt:lpstr>
      <vt:lpstr>ACTIVITY LABELS</vt:lpstr>
      <vt:lpstr>CONDITIONAL RANDOM FIELDS</vt:lpstr>
      <vt:lpstr>HIDDEN MARKOV MODELS</vt:lpstr>
      <vt:lpstr>EXPERIMENTAL SETUP</vt:lpstr>
      <vt:lpstr>FEATURE REPRESENTATION</vt:lpstr>
      <vt:lpstr>RAW SENSOR REPRESENTATION</vt:lpstr>
      <vt:lpstr>LAST SENSOR REPRESENTATION</vt:lpstr>
      <vt:lpstr>PERFORMANCE MEASURE:  F-MEASURE</vt:lpstr>
      <vt:lpstr>VALIDATION</vt:lpstr>
      <vt:lpstr>RESULTS (ORDONEZA)</vt:lpstr>
      <vt:lpstr>RESULTS (ORDONEZA)</vt:lpstr>
      <vt:lpstr>RESULTS (ORDONEZB)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  IN SMART HOME ENVIRONMENTS</dc:title>
  <cp:lastModifiedBy>Issa Tingzon</cp:lastModifiedBy>
  <cp:revision>113</cp:revision>
  <dcterms:modified xsi:type="dcterms:W3CDTF">2016-11-29T18:31:19Z</dcterms:modified>
</cp:coreProperties>
</file>